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f7d1ecb9b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f7d1ecb9b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7d1ecb9b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7d1ecb9b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7d1ecb9b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7d1ecb9b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f7d1ecb9b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f7d1ecb9b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7d1ecb9b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7d1ecb9b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ec81ab1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cec81ab1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7d1ecb9b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7d1ecb9b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f7d1ecb9b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f7d1ecb9b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f7d1ecb9b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f7d1ecb9b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7d1ecb9b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f7d1ecb9b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ec81ab17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ec81ab17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f7d1ecb9b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f7d1ecb9b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f7d1ecb9b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f7d1ecb9b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f7d1ecb9b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f7d1ecb9b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f7d1ecb9b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f7d1ecb9b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f7d1ecb9b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f7d1ecb9b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236950" y="16988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Safe Habour Youth</a:t>
            </a:r>
            <a:endParaRPr/>
          </a:p>
        </p:txBody>
      </p:sp>
      <p:pic>
        <p:nvPicPr>
          <p:cNvPr id="67" name="Google Shape;67;p13"/>
          <p:cNvPicPr preferRelativeResize="0"/>
          <p:nvPr/>
        </p:nvPicPr>
        <p:blipFill>
          <a:blip r:embed="rId3">
            <a:alphaModFix/>
          </a:blip>
          <a:stretch>
            <a:fillRect/>
          </a:stretch>
        </p:blipFill>
        <p:spPr>
          <a:xfrm>
            <a:off x="1193750" y="1524000"/>
            <a:ext cx="1206276" cy="1276276"/>
          </a:xfrm>
          <a:prstGeom prst="rect">
            <a:avLst/>
          </a:prstGeom>
          <a:noFill/>
          <a:ln>
            <a:noFill/>
          </a:ln>
        </p:spPr>
      </p:pic>
      <p:sp>
        <p:nvSpPr>
          <p:cNvPr id="68" name="Google Shape;68;p13"/>
          <p:cNvSpPr txBox="1"/>
          <p:nvPr/>
        </p:nvSpPr>
        <p:spPr>
          <a:xfrm>
            <a:off x="2217025" y="3458550"/>
            <a:ext cx="4118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rPr lang="en-GB" sz="1000">
                <a:solidFill>
                  <a:srgbClr val="0C0C0C"/>
                </a:solidFill>
                <a:latin typeface="Times New Roman"/>
                <a:ea typeface="Times New Roman"/>
                <a:cs typeface="Times New Roman"/>
                <a:sym typeface="Times New Roman"/>
              </a:rPr>
              <a:t>Team Members- Aadit Shah,  Sushma Arun, Vinay Sathe, Sohni Rais</a:t>
            </a:r>
            <a:endParaRPr sz="1000">
              <a:solidFill>
                <a:srgbClr val="0C0C0C"/>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2492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Login</a:t>
            </a:r>
            <a:endParaRPr/>
          </a:p>
        </p:txBody>
      </p:sp>
      <p:pic>
        <p:nvPicPr>
          <p:cNvPr id="123" name="Google Shape;123;p22"/>
          <p:cNvPicPr preferRelativeResize="0"/>
          <p:nvPr/>
        </p:nvPicPr>
        <p:blipFill>
          <a:blip r:embed="rId3">
            <a:alphaModFix/>
          </a:blip>
          <a:stretch>
            <a:fillRect/>
          </a:stretch>
        </p:blipFill>
        <p:spPr>
          <a:xfrm>
            <a:off x="901900" y="572600"/>
            <a:ext cx="7867899" cy="4156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2128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NGO Dashboard</a:t>
            </a:r>
            <a:endParaRPr/>
          </a:p>
        </p:txBody>
      </p:sp>
      <p:pic>
        <p:nvPicPr>
          <p:cNvPr id="129" name="Google Shape;129;p23"/>
          <p:cNvPicPr preferRelativeResize="0"/>
          <p:nvPr/>
        </p:nvPicPr>
        <p:blipFill>
          <a:blip r:embed="rId3">
            <a:alphaModFix/>
          </a:blip>
          <a:stretch>
            <a:fillRect/>
          </a:stretch>
        </p:blipFill>
        <p:spPr>
          <a:xfrm>
            <a:off x="152400" y="1063725"/>
            <a:ext cx="8839199" cy="3427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Admin Dashboard</a:t>
            </a:r>
            <a:endParaRPr/>
          </a:p>
        </p:txBody>
      </p:sp>
      <p:pic>
        <p:nvPicPr>
          <p:cNvPr id="135" name="Google Shape;135;p24"/>
          <p:cNvPicPr preferRelativeResize="0"/>
          <p:nvPr/>
        </p:nvPicPr>
        <p:blipFill>
          <a:blip r:embed="rId3">
            <a:alphaModFix/>
          </a:blip>
          <a:stretch>
            <a:fillRect/>
          </a:stretch>
        </p:blipFill>
        <p:spPr>
          <a:xfrm>
            <a:off x="268500" y="1197675"/>
            <a:ext cx="8482601" cy="368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Donation</a:t>
            </a:r>
            <a:endParaRPr/>
          </a:p>
        </p:txBody>
      </p:sp>
      <p:pic>
        <p:nvPicPr>
          <p:cNvPr id="141" name="Google Shape;141;p25"/>
          <p:cNvPicPr preferRelativeResize="0"/>
          <p:nvPr/>
        </p:nvPicPr>
        <p:blipFill>
          <a:blip r:embed="rId3">
            <a:alphaModFix/>
          </a:blip>
          <a:stretch>
            <a:fillRect/>
          </a:stretch>
        </p:blipFill>
        <p:spPr>
          <a:xfrm>
            <a:off x="2250275" y="277875"/>
            <a:ext cx="6438323" cy="48067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Video Embedded</a:t>
            </a:r>
            <a:endParaRPr/>
          </a:p>
        </p:txBody>
      </p:sp>
      <p:pic>
        <p:nvPicPr>
          <p:cNvPr id="147" name="Google Shape;147;p26"/>
          <p:cNvPicPr preferRelativeResize="0"/>
          <p:nvPr/>
        </p:nvPicPr>
        <p:blipFill>
          <a:blip r:embed="rId3">
            <a:alphaModFix/>
          </a:blip>
          <a:stretch>
            <a:fillRect/>
          </a:stretch>
        </p:blipFill>
        <p:spPr>
          <a:xfrm>
            <a:off x="4188025" y="35725"/>
            <a:ext cx="3363099" cy="4989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96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Language Translation</a:t>
            </a:r>
            <a:endParaRPr/>
          </a:p>
        </p:txBody>
      </p:sp>
      <p:pic>
        <p:nvPicPr>
          <p:cNvPr id="153" name="Google Shape;153;p27"/>
          <p:cNvPicPr preferRelativeResize="0"/>
          <p:nvPr/>
        </p:nvPicPr>
        <p:blipFill>
          <a:blip r:embed="rId3">
            <a:alphaModFix/>
          </a:blip>
          <a:stretch>
            <a:fillRect/>
          </a:stretch>
        </p:blipFill>
        <p:spPr>
          <a:xfrm>
            <a:off x="901875" y="804175"/>
            <a:ext cx="6864399" cy="3999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Responsive Design</a:t>
            </a:r>
            <a:endParaRPr/>
          </a:p>
        </p:txBody>
      </p:sp>
      <p:pic>
        <p:nvPicPr>
          <p:cNvPr id="159" name="Google Shape;159;p28"/>
          <p:cNvPicPr preferRelativeResize="0"/>
          <p:nvPr/>
        </p:nvPicPr>
        <p:blipFill>
          <a:blip r:embed="rId3">
            <a:alphaModFix/>
          </a:blip>
          <a:stretch>
            <a:fillRect/>
          </a:stretch>
        </p:blipFill>
        <p:spPr>
          <a:xfrm>
            <a:off x="4670250" y="54675"/>
            <a:ext cx="2892825" cy="488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262425" y="174567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740"/>
              <a:t>Thank You!</a:t>
            </a:r>
            <a:endParaRPr sz="374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US</a:t>
            </a:r>
            <a:endParaRPr/>
          </a:p>
        </p:txBody>
      </p:sp>
      <p:sp>
        <p:nvSpPr>
          <p:cNvPr id="74" name="Google Shape;74;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Clr>
                <a:srgbClr val="0C0C0C"/>
              </a:buClr>
              <a:buSzPts val="1300"/>
              <a:buFont typeface="Times New Roman"/>
              <a:buChar char="●"/>
            </a:pPr>
            <a:r>
              <a:rPr lang="en-GB" sz="1300">
                <a:solidFill>
                  <a:srgbClr val="0C0C0C"/>
                </a:solidFill>
                <a:latin typeface="Times New Roman"/>
                <a:ea typeface="Times New Roman"/>
                <a:cs typeface="Times New Roman"/>
                <a:sym typeface="Times New Roman"/>
              </a:rPr>
              <a:t>Safe Harbour Youth is a transformative online initiative designed to create a safe and confidential space for youth. It features three core components: the Youth Connect Portal, the NGO Response Center, and the Youth Empowerment Hub. </a:t>
            </a:r>
            <a:endParaRPr sz="1300">
              <a:solidFill>
                <a:srgbClr val="0C0C0C"/>
              </a:solidFill>
              <a:latin typeface="Times New Roman"/>
              <a:ea typeface="Times New Roman"/>
              <a:cs typeface="Times New Roman"/>
              <a:sym typeface="Times New Roman"/>
            </a:endParaRPr>
          </a:p>
          <a:p>
            <a:pPr indent="-311150" lvl="0" marL="457200" rtl="0" algn="just">
              <a:spcBef>
                <a:spcPts val="0"/>
              </a:spcBef>
              <a:spcAft>
                <a:spcPts val="0"/>
              </a:spcAft>
              <a:buClr>
                <a:srgbClr val="0C0C0C"/>
              </a:buClr>
              <a:buSzPts val="1300"/>
              <a:buFont typeface="Times New Roman"/>
              <a:buChar char="●"/>
            </a:pPr>
            <a:r>
              <a:rPr lang="en-GB" sz="1300">
                <a:solidFill>
                  <a:srgbClr val="0C0C0C"/>
                </a:solidFill>
                <a:latin typeface="Times New Roman"/>
                <a:ea typeface="Times New Roman"/>
                <a:cs typeface="Times New Roman"/>
                <a:sym typeface="Times New Roman"/>
              </a:rPr>
              <a:t>The Youth Connect Portal allows young individuals to seek support and report instances of abuse or violence, connecting them with trusted NGOs committed to their well-being. The NGO Response Center serves as a crucial hub where partner organizations diligently address and investigate these reports, ensuring swift and empathetic resolutions. </a:t>
            </a:r>
            <a:endParaRPr sz="1300">
              <a:solidFill>
                <a:srgbClr val="0C0C0C"/>
              </a:solidFill>
              <a:latin typeface="Times New Roman"/>
              <a:ea typeface="Times New Roman"/>
              <a:cs typeface="Times New Roman"/>
              <a:sym typeface="Times New Roman"/>
            </a:endParaRPr>
          </a:p>
          <a:p>
            <a:pPr indent="-311150" lvl="0" marL="457200" rtl="0" algn="just">
              <a:spcBef>
                <a:spcPts val="0"/>
              </a:spcBef>
              <a:spcAft>
                <a:spcPts val="0"/>
              </a:spcAft>
              <a:buClr>
                <a:srgbClr val="0C0C0C"/>
              </a:buClr>
              <a:buSzPts val="1300"/>
              <a:buFont typeface="Times New Roman"/>
              <a:buChar char="●"/>
            </a:pPr>
            <a:r>
              <a:rPr lang="en-GB" sz="1300">
                <a:solidFill>
                  <a:srgbClr val="0C0C0C"/>
                </a:solidFill>
                <a:latin typeface="Times New Roman"/>
                <a:ea typeface="Times New Roman"/>
                <a:cs typeface="Times New Roman"/>
                <a:sym typeface="Times New Roman"/>
              </a:rPr>
              <a:t>Finally, the Youth Empowerment Hub offers a repository of resources, educational content, and articles to empower youth by increasing awareness about violence and abuse, and providing tools for resilience and self-advocacy. Together, these platforms foster a community of support, enlightenment, and empowerment for young individuals facing challenges.</a:t>
            </a:r>
            <a:endParaRPr sz="1300">
              <a:solidFill>
                <a:srgbClr val="0C0C0C"/>
              </a:solidFill>
              <a:latin typeface="Times New Roman"/>
              <a:ea typeface="Times New Roman"/>
              <a:cs typeface="Times New Roman"/>
              <a:sym typeface="Times New Roman"/>
            </a:endParaRPr>
          </a:p>
          <a:p>
            <a:pPr indent="0" lvl="0" marL="0" rtl="0" algn="just">
              <a:spcBef>
                <a:spcPts val="1500"/>
              </a:spcBef>
              <a:spcAft>
                <a:spcPts val="1200"/>
              </a:spcAft>
              <a:buNone/>
            </a:pPr>
            <a:r>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1063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 Model</a:t>
            </a:r>
            <a:endParaRPr/>
          </a:p>
        </p:txBody>
      </p:sp>
      <p:sp>
        <p:nvSpPr>
          <p:cNvPr id="80" name="Google Shape;80;p15"/>
          <p:cNvSpPr txBox="1"/>
          <p:nvPr>
            <p:ph idx="1" type="body"/>
          </p:nvPr>
        </p:nvSpPr>
        <p:spPr>
          <a:xfrm>
            <a:off x="311700" y="813750"/>
            <a:ext cx="8520600" cy="416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5"/>
          <p:cNvPicPr preferRelativeResize="0"/>
          <p:nvPr/>
        </p:nvPicPr>
        <p:blipFill>
          <a:blip r:embed="rId3">
            <a:alphaModFix/>
          </a:blip>
          <a:stretch>
            <a:fillRect/>
          </a:stretch>
        </p:blipFill>
        <p:spPr>
          <a:xfrm>
            <a:off x="2338925" y="677325"/>
            <a:ext cx="4508499" cy="4212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1063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WorkFlow</a:t>
            </a:r>
            <a:endParaRPr/>
          </a:p>
        </p:txBody>
      </p:sp>
      <p:sp>
        <p:nvSpPr>
          <p:cNvPr id="87" name="Google Shape;87;p16"/>
          <p:cNvSpPr txBox="1"/>
          <p:nvPr>
            <p:ph idx="1" type="body"/>
          </p:nvPr>
        </p:nvSpPr>
        <p:spPr>
          <a:xfrm>
            <a:off x="311700" y="813750"/>
            <a:ext cx="8520600" cy="41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0C0C0C"/>
                </a:solidFill>
                <a:latin typeface="Times New Roman"/>
                <a:ea typeface="Times New Roman"/>
                <a:cs typeface="Times New Roman"/>
                <a:sym typeface="Times New Roman"/>
              </a:rPr>
              <a:t>Welcome to our Youth Connect Portal, where we facilitate a seamless interaction between youth seeking help and our partner NGOs committed to providing support. Here's a step-by-step guide to how the process flows on our website:</a:t>
            </a:r>
            <a:endParaRPr sz="1300">
              <a:solidFill>
                <a:srgbClr val="0C0C0C"/>
              </a:solidFill>
              <a:latin typeface="Times New Roman"/>
              <a:ea typeface="Times New Roman"/>
              <a:cs typeface="Times New Roman"/>
              <a:sym typeface="Times New Roman"/>
            </a:endParaRPr>
          </a:p>
          <a:p>
            <a:pPr indent="-304800" lvl="0" marL="457200" rtl="0" algn="l">
              <a:spcBef>
                <a:spcPts val="1500"/>
              </a:spcBef>
              <a:spcAft>
                <a:spcPts val="0"/>
              </a:spcAft>
              <a:buClr>
                <a:srgbClr val="0C0C0C"/>
              </a:buClr>
              <a:buSzPts val="1200"/>
              <a:buFont typeface="Times New Roman"/>
              <a:buChar char="●"/>
            </a:pPr>
            <a:r>
              <a:rPr b="1" lang="en-GB" sz="1200">
                <a:solidFill>
                  <a:srgbClr val="0C0C0C"/>
                </a:solidFill>
                <a:latin typeface="Times New Roman"/>
                <a:ea typeface="Times New Roman"/>
                <a:cs typeface="Times New Roman"/>
                <a:sym typeface="Times New Roman"/>
              </a:rPr>
              <a:t>Filing a Complaint: </a:t>
            </a:r>
            <a:r>
              <a:rPr lang="en-GB" sz="1200">
                <a:solidFill>
                  <a:srgbClr val="0C0C0C"/>
                </a:solidFill>
                <a:latin typeface="Times New Roman"/>
                <a:ea typeface="Times New Roman"/>
                <a:cs typeface="Times New Roman"/>
                <a:sym typeface="Times New Roman"/>
              </a:rPr>
              <a:t>When a user decides to file a complaint, they will complete a form detailing their experience of abuse or violence. At this stage, the user selects the NGO they wish to handle their case. Upon submission, the user will receive a unique complaint ID, which helps in tracking the status of the complaint.</a:t>
            </a:r>
            <a:endParaRPr sz="1200">
              <a:solidFill>
                <a:srgbClr val="0C0C0C"/>
              </a:solidFill>
              <a:latin typeface="Times New Roman"/>
              <a:ea typeface="Times New Roman"/>
              <a:cs typeface="Times New Roman"/>
              <a:sym typeface="Times New Roman"/>
            </a:endParaRPr>
          </a:p>
          <a:p>
            <a:pPr indent="-304800" lvl="0" marL="457200" rtl="0" algn="l">
              <a:spcBef>
                <a:spcPts val="0"/>
              </a:spcBef>
              <a:spcAft>
                <a:spcPts val="0"/>
              </a:spcAft>
              <a:buClr>
                <a:srgbClr val="0C0C0C"/>
              </a:buClr>
              <a:buSzPts val="1200"/>
              <a:buFont typeface="Times New Roman"/>
              <a:buChar char="●"/>
            </a:pPr>
            <a:r>
              <a:rPr b="1" lang="en-GB" sz="1200">
                <a:solidFill>
                  <a:srgbClr val="0C0C0C"/>
                </a:solidFill>
                <a:latin typeface="Times New Roman"/>
                <a:ea typeface="Times New Roman"/>
                <a:cs typeface="Times New Roman"/>
                <a:sym typeface="Times New Roman"/>
              </a:rPr>
              <a:t>NGO Registration and Login: </a:t>
            </a:r>
            <a:r>
              <a:rPr lang="en-GB" sz="1200">
                <a:solidFill>
                  <a:srgbClr val="0C0C0C"/>
                </a:solidFill>
                <a:latin typeface="Times New Roman"/>
                <a:ea typeface="Times New Roman"/>
                <a:cs typeface="Times New Roman"/>
                <a:sym typeface="Times New Roman"/>
              </a:rPr>
              <a:t>Before an NGO can respond to complaints, they must first register on our site. The registration request is then reviewed and approved by the site administrator. Once approved, NGOs can log into the portal.</a:t>
            </a:r>
            <a:endParaRPr sz="1200">
              <a:solidFill>
                <a:srgbClr val="0C0C0C"/>
              </a:solidFill>
              <a:latin typeface="Times New Roman"/>
              <a:ea typeface="Times New Roman"/>
              <a:cs typeface="Times New Roman"/>
              <a:sym typeface="Times New Roman"/>
            </a:endParaRPr>
          </a:p>
          <a:p>
            <a:pPr indent="-304800" lvl="0" marL="457200" rtl="0" algn="l">
              <a:spcBef>
                <a:spcPts val="0"/>
              </a:spcBef>
              <a:spcAft>
                <a:spcPts val="0"/>
              </a:spcAft>
              <a:buClr>
                <a:srgbClr val="0C0C0C"/>
              </a:buClr>
              <a:buSzPts val="1200"/>
              <a:buFont typeface="Times New Roman"/>
              <a:buChar char="●"/>
            </a:pPr>
            <a:r>
              <a:rPr b="1" lang="en-GB" sz="1200">
                <a:solidFill>
                  <a:srgbClr val="0C0C0C"/>
                </a:solidFill>
                <a:latin typeface="Times New Roman"/>
                <a:ea typeface="Times New Roman"/>
                <a:cs typeface="Times New Roman"/>
                <a:sym typeface="Times New Roman"/>
              </a:rPr>
              <a:t>NGO Dashboard:</a:t>
            </a:r>
            <a:r>
              <a:rPr lang="en-GB" sz="1200">
                <a:solidFill>
                  <a:srgbClr val="0C0C0C"/>
                </a:solidFill>
                <a:latin typeface="Times New Roman"/>
                <a:ea typeface="Times New Roman"/>
                <a:cs typeface="Times New Roman"/>
                <a:sym typeface="Times New Roman"/>
              </a:rPr>
              <a:t> Upon logging in, the NGO is directed to their personalized dashboard. This dashboard displays the number of complaints assigned to them, along with a graphical representation showing the status of each complaint: pending, in process, or completed.</a:t>
            </a:r>
            <a:endParaRPr sz="1200">
              <a:solidFill>
                <a:srgbClr val="0C0C0C"/>
              </a:solidFill>
              <a:latin typeface="Times New Roman"/>
              <a:ea typeface="Times New Roman"/>
              <a:cs typeface="Times New Roman"/>
              <a:sym typeface="Times New Roman"/>
            </a:endParaRPr>
          </a:p>
          <a:p>
            <a:pPr indent="-304800" lvl="0" marL="457200" rtl="0" algn="l">
              <a:spcBef>
                <a:spcPts val="0"/>
              </a:spcBef>
              <a:spcAft>
                <a:spcPts val="0"/>
              </a:spcAft>
              <a:buClr>
                <a:srgbClr val="0C0C0C"/>
              </a:buClr>
              <a:buSzPts val="1200"/>
              <a:buFont typeface="Times New Roman"/>
              <a:buChar char="●"/>
            </a:pPr>
            <a:r>
              <a:rPr b="1" lang="en-GB" sz="1200">
                <a:solidFill>
                  <a:srgbClr val="0C0C0C"/>
                </a:solidFill>
                <a:latin typeface="Times New Roman"/>
                <a:ea typeface="Times New Roman"/>
                <a:cs typeface="Times New Roman"/>
                <a:sym typeface="Times New Roman"/>
              </a:rPr>
              <a:t>Complaint Management:</a:t>
            </a:r>
            <a:r>
              <a:rPr lang="en-GB" sz="1200">
                <a:solidFill>
                  <a:srgbClr val="0C0C0C"/>
                </a:solidFill>
                <a:latin typeface="Times New Roman"/>
                <a:ea typeface="Times New Roman"/>
                <a:cs typeface="Times New Roman"/>
                <a:sym typeface="Times New Roman"/>
              </a:rPr>
              <a:t> NGOs can interact with the user through the dashboard. They have the ability to update the status of a complaint from 'pending' to 'in process' as they engage with the user. Once the issue is resolved, and communication is deemed complete, the status can be updated to 'completed.'</a:t>
            </a:r>
            <a:endParaRPr sz="1200">
              <a:solidFill>
                <a:srgbClr val="0C0C0C"/>
              </a:solidFill>
              <a:latin typeface="Times New Roman"/>
              <a:ea typeface="Times New Roman"/>
              <a:cs typeface="Times New Roman"/>
              <a:sym typeface="Times New Roman"/>
            </a:endParaRPr>
          </a:p>
          <a:p>
            <a:pPr indent="-304800" lvl="0" marL="457200" rtl="0" algn="l">
              <a:spcBef>
                <a:spcPts val="0"/>
              </a:spcBef>
              <a:spcAft>
                <a:spcPts val="0"/>
              </a:spcAft>
              <a:buClr>
                <a:srgbClr val="0C0C0C"/>
              </a:buClr>
              <a:buSzPts val="1200"/>
              <a:buFont typeface="Times New Roman"/>
              <a:buChar char="●"/>
            </a:pPr>
            <a:r>
              <a:rPr b="1" lang="en-GB" sz="1200">
                <a:solidFill>
                  <a:srgbClr val="0C0C0C"/>
                </a:solidFill>
                <a:latin typeface="Times New Roman"/>
                <a:ea typeface="Times New Roman"/>
                <a:cs typeface="Times New Roman"/>
                <a:sym typeface="Times New Roman"/>
              </a:rPr>
              <a:t>Admin Access: </a:t>
            </a:r>
            <a:r>
              <a:rPr lang="en-GB" sz="1200">
                <a:solidFill>
                  <a:srgbClr val="0C0C0C"/>
                </a:solidFill>
                <a:latin typeface="Times New Roman"/>
                <a:ea typeface="Times New Roman"/>
                <a:cs typeface="Times New Roman"/>
                <a:sym typeface="Times New Roman"/>
              </a:rPr>
              <a:t>The admin has the ability to log in directly to oversee the entire system. The admin dashboard provides a comprehensive view, including the number of registered NGOs and a graph depicting the overall number of complaints across various stages.</a:t>
            </a:r>
            <a:endParaRPr sz="1200">
              <a:solidFill>
                <a:srgbClr val="0C0C0C"/>
              </a:solidFill>
              <a:latin typeface="Times New Roman"/>
              <a:ea typeface="Times New Roman"/>
              <a:cs typeface="Times New Roman"/>
              <a:sym typeface="Times New Roman"/>
            </a:endParaRPr>
          </a:p>
          <a:p>
            <a:pPr indent="0" lvl="0" marL="457200" rtl="0" algn="l">
              <a:spcBef>
                <a:spcPts val="1500"/>
              </a:spcBef>
              <a:spcAft>
                <a:spcPts val="0"/>
              </a:spcAft>
              <a:buNone/>
            </a:pPr>
            <a:r>
              <a:t/>
            </a:r>
            <a:endParaRPr sz="1300">
              <a:solidFill>
                <a:srgbClr val="0C0C0C"/>
              </a:solidFill>
              <a:latin typeface="Times New Roman"/>
              <a:ea typeface="Times New Roman"/>
              <a:cs typeface="Times New Roman"/>
              <a:sym typeface="Times New Roman"/>
            </a:endParaRPr>
          </a:p>
          <a:p>
            <a:pPr indent="0" lvl="0" marL="0" rtl="0" algn="l">
              <a:spcBef>
                <a:spcPts val="1500"/>
              </a:spcBef>
              <a:spcAft>
                <a:spcPts val="1200"/>
              </a:spcAft>
              <a:buNone/>
            </a:pPr>
            <a:r>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Features</a:t>
            </a:r>
            <a:endParaRPr/>
          </a:p>
        </p:txBody>
      </p:sp>
      <p:sp>
        <p:nvSpPr>
          <p:cNvPr id="93" name="Google Shape;93;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User Complaint Form</a:t>
            </a:r>
            <a:endParaRPr/>
          </a:p>
          <a:p>
            <a:pPr indent="-342900" lvl="0" marL="457200" rtl="0" algn="l">
              <a:spcBef>
                <a:spcPts val="0"/>
              </a:spcBef>
              <a:spcAft>
                <a:spcPts val="0"/>
              </a:spcAft>
              <a:buSzPts val="1800"/>
              <a:buChar char="●"/>
            </a:pPr>
            <a:r>
              <a:rPr lang="en-GB"/>
              <a:t>Track Complaints</a:t>
            </a:r>
            <a:endParaRPr/>
          </a:p>
          <a:p>
            <a:pPr indent="-342900" lvl="0" marL="457200" rtl="0" algn="l">
              <a:spcBef>
                <a:spcPts val="0"/>
              </a:spcBef>
              <a:spcAft>
                <a:spcPts val="0"/>
              </a:spcAft>
              <a:buSzPts val="1800"/>
              <a:buChar char="●"/>
            </a:pPr>
            <a:r>
              <a:rPr lang="en-GB"/>
              <a:t>NGO Authorization</a:t>
            </a:r>
            <a:endParaRPr/>
          </a:p>
          <a:p>
            <a:pPr indent="-342900" lvl="0" marL="457200" rtl="0" algn="l">
              <a:spcBef>
                <a:spcPts val="0"/>
              </a:spcBef>
              <a:spcAft>
                <a:spcPts val="0"/>
              </a:spcAft>
              <a:buSzPts val="1800"/>
              <a:buChar char="●"/>
            </a:pPr>
            <a:r>
              <a:rPr lang="en-GB"/>
              <a:t>Pie </a:t>
            </a:r>
            <a:r>
              <a:rPr lang="en-GB"/>
              <a:t>Chart</a:t>
            </a:r>
            <a:r>
              <a:rPr lang="en-GB"/>
              <a:t> I</a:t>
            </a:r>
            <a:r>
              <a:rPr lang="en-GB"/>
              <a:t>mplementation</a:t>
            </a:r>
            <a:endParaRPr/>
          </a:p>
          <a:p>
            <a:pPr indent="-342900" lvl="0" marL="457200" rtl="0" algn="l">
              <a:spcBef>
                <a:spcPts val="0"/>
              </a:spcBef>
              <a:spcAft>
                <a:spcPts val="0"/>
              </a:spcAft>
              <a:buSzPts val="1800"/>
              <a:buChar char="●"/>
            </a:pPr>
            <a:r>
              <a:rPr lang="en-GB"/>
              <a:t>Stripe Payment Integration for Donation</a:t>
            </a:r>
            <a:endParaRPr/>
          </a:p>
          <a:p>
            <a:pPr indent="-342900" lvl="0" marL="457200" rtl="0" algn="l">
              <a:spcBef>
                <a:spcPts val="0"/>
              </a:spcBef>
              <a:spcAft>
                <a:spcPts val="0"/>
              </a:spcAft>
              <a:buSzPts val="1800"/>
              <a:buChar char="●"/>
            </a:pPr>
            <a:r>
              <a:rPr lang="en-GB"/>
              <a:t>WhatsApp message integration</a:t>
            </a:r>
            <a:endParaRPr/>
          </a:p>
          <a:p>
            <a:pPr indent="-342900" lvl="0" marL="457200" rtl="0" algn="l">
              <a:spcBef>
                <a:spcPts val="0"/>
              </a:spcBef>
              <a:spcAft>
                <a:spcPts val="0"/>
              </a:spcAft>
              <a:buSzPts val="1800"/>
              <a:buChar char="●"/>
            </a:pPr>
            <a:r>
              <a:rPr lang="en-GB"/>
              <a:t>Youth Tube Video Embedded</a:t>
            </a:r>
            <a:endParaRPr/>
          </a:p>
          <a:p>
            <a:pPr indent="-342900" lvl="0" marL="457200" rtl="0" algn="l">
              <a:spcBef>
                <a:spcPts val="0"/>
              </a:spcBef>
              <a:spcAft>
                <a:spcPts val="0"/>
              </a:spcAft>
              <a:buSzPts val="1800"/>
              <a:buChar char="●"/>
            </a:pPr>
            <a:r>
              <a:rPr lang="en-GB"/>
              <a:t>Responsive Design</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1698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Home Page</a:t>
            </a:r>
            <a:endParaRPr/>
          </a:p>
        </p:txBody>
      </p:sp>
      <p:pic>
        <p:nvPicPr>
          <p:cNvPr id="99" name="Google Shape;99;p18"/>
          <p:cNvPicPr preferRelativeResize="0"/>
          <p:nvPr/>
        </p:nvPicPr>
        <p:blipFill>
          <a:blip r:embed="rId3">
            <a:alphaModFix/>
          </a:blip>
          <a:stretch>
            <a:fillRect/>
          </a:stretch>
        </p:blipFill>
        <p:spPr>
          <a:xfrm>
            <a:off x="3901600" y="116100"/>
            <a:ext cx="3295725" cy="46076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Complaint Form</a:t>
            </a:r>
            <a:endParaRPr/>
          </a:p>
        </p:txBody>
      </p:sp>
      <p:pic>
        <p:nvPicPr>
          <p:cNvPr id="105" name="Google Shape;105;p19"/>
          <p:cNvPicPr preferRelativeResize="0"/>
          <p:nvPr/>
        </p:nvPicPr>
        <p:blipFill>
          <a:blip r:embed="rId3">
            <a:alphaModFix/>
          </a:blip>
          <a:stretch>
            <a:fillRect/>
          </a:stretch>
        </p:blipFill>
        <p:spPr>
          <a:xfrm>
            <a:off x="4206500" y="232175"/>
            <a:ext cx="3535549" cy="4625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Track Complaint</a:t>
            </a:r>
            <a:endParaRPr/>
          </a:p>
        </p:txBody>
      </p:sp>
      <p:pic>
        <p:nvPicPr>
          <p:cNvPr id="111" name="Google Shape;111;p20"/>
          <p:cNvPicPr preferRelativeResize="0"/>
          <p:nvPr/>
        </p:nvPicPr>
        <p:blipFill rotWithShape="1">
          <a:blip r:embed="rId3">
            <a:alphaModFix/>
          </a:blip>
          <a:srcRect b="0" l="0" r="2257" t="0"/>
          <a:stretch/>
        </p:blipFill>
        <p:spPr>
          <a:xfrm>
            <a:off x="410750" y="1656475"/>
            <a:ext cx="7724175" cy="2013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Registration</a:t>
            </a:r>
            <a:endParaRPr/>
          </a:p>
        </p:txBody>
      </p:sp>
      <p:pic>
        <p:nvPicPr>
          <p:cNvPr id="117" name="Google Shape;117;p21"/>
          <p:cNvPicPr preferRelativeResize="0"/>
          <p:nvPr/>
        </p:nvPicPr>
        <p:blipFill>
          <a:blip r:embed="rId3">
            <a:alphaModFix/>
          </a:blip>
          <a:stretch>
            <a:fillRect/>
          </a:stretch>
        </p:blipFill>
        <p:spPr>
          <a:xfrm>
            <a:off x="3357575" y="172400"/>
            <a:ext cx="4305377" cy="4676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